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ofHCb2ds0D+qLJ75o7edXjzep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5" name="Google Shape;115;p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4" name="Google Shape;124;p3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5" name="Google Shape;125;p34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7" name="Google Shape;127;p34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4" name="Google Shape;134;p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5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5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2" name="Google Shape;142;p3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3" name="Google Shape;143;p35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6" name="Google Shape;146;p3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 showMasterSp="0">
  <p:cSld name="Título y descripció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2" name="Google Shape;152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6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0" name="Google Shape;160;p3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1" name="Google Shape;161;p36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3" name="Google Shape;163;p3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 showMasterSp="0">
  <p:cSld name="Cita con descripció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3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9" name="Google Shape;169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7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7" name="Google Shape;177;p3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8" name="Google Shape;178;p37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9" name="Google Shape;179;p37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80" name="Google Shape;180;p37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82" name="Google Shape;182;p37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83" name="Google Shape;183;p3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 showMasterSp="0">
  <p:cSld name="Tarjeta de nombr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3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9" name="Google Shape;189;p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7" name="Google Shape;197;p3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8" name="Google Shape;198;p38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0" name="Google Shape;200;p3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7" name="Google Shape;207;p39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8" name="Google Shape;208;p39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9" name="Google Shape;209;p39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39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39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2" name="Google Shape;212;p39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39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0" name="Google Shape;220;p40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21" name="Google Shape;221;p40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2" name="Google Shape;222;p40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3" name="Google Shape;223;p40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24" name="Google Shape;224;p40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25" name="Google Shape;225;p40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26" name="Google Shape;226;p40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27" name="Google Shape;227;p40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8" name="Google Shape;228;p40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40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4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4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1" name="Google Shape;241;p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0" name="Google Shape;250;p4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1" name="Google Shape;251;p42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2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3" name="Google Shape;253;p42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6" name="Google Shape;26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8" name="Google Shape;278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1" name="Google Shape;291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3" name="Google Shape;293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9" name="Google Shape;309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0" name="Google Shape;31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7" name="Google Shape;31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6" name="Google Shape;46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8" name="Google Shape;48;p28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Google Shape;62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0" name="Google Shape;70;p3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2" name="Google Shape;72;p30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8" name="Google Shape;88;p32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90" name="Google Shape;90;p32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91" name="Google Shape;91;p3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6" name="Google Shape;96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3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3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3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5" name="Google Shape;105;p3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6" name="Google Shape;106;p33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9" name="Google Shape;109;p3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Google Shape;19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5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7" name="Google Shape;27;p2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8" name="Google Shape;28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"/>
          <p:cNvPicPr preferRelativeResize="0"/>
          <p:nvPr/>
        </p:nvPicPr>
        <p:blipFill rotWithShape="1">
          <a:blip r:embed="rId3">
            <a:alphaModFix/>
          </a:blip>
          <a:srcRect b="21131" l="0" r="-1" t="15451"/>
          <a:stretch/>
        </p:blipFill>
        <p:spPr>
          <a:xfrm>
            <a:off x="5848350" y="580572"/>
            <a:ext cx="5890683" cy="586377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"/>
          <p:cNvSpPr txBox="1"/>
          <p:nvPr>
            <p:ph type="ctrTitle"/>
          </p:nvPr>
        </p:nvSpPr>
        <p:spPr>
          <a:xfrm>
            <a:off x="543416" y="1775243"/>
            <a:ext cx="3877056" cy="2249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s-MX" sz="3800"/>
              <a:t>Sistema de Solicitudes de Información 2.0</a:t>
            </a:r>
            <a:endParaRPr/>
          </a:p>
        </p:txBody>
      </p:sp>
      <p:sp>
        <p:nvSpPr>
          <p:cNvPr id="341" name="Google Shape;341;p1"/>
          <p:cNvSpPr txBox="1"/>
          <p:nvPr/>
        </p:nvSpPr>
        <p:spPr>
          <a:xfrm>
            <a:off x="0" y="5414834"/>
            <a:ext cx="3474720" cy="66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es-MX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MX"/>
              <a:t>Módulo de gestión interna</a:t>
            </a:r>
            <a:endParaRPr/>
          </a:p>
        </p:txBody>
      </p:sp>
      <p:sp>
        <p:nvSpPr>
          <p:cNvPr id="446" name="Google Shape;446;p10"/>
          <p:cNvSpPr/>
          <p:nvPr/>
        </p:nvSpPr>
        <p:spPr>
          <a:xfrm>
            <a:off x="1713547" y="2538942"/>
            <a:ext cx="866841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encargado de dar seguimiento a las solicitudes a nivel de unidades administrativas, en este módulo se reciben, turnan y responden solicitudes que posteriormente serán integradas para dar una respuesta al solicitante que realizó la solicitud de información.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módulo cuenta con la participación  de la figura de comité de transparencia, el cual es el encargado de aceptar, modificar o revocar las respuestas hechas por la unidad administrativa a la unidad de transparencia.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facilitan reportes por solicitudes atendidas por unidades administrativas y reportes de solicitudes atendidas por mes, así mismo reportes a nivel de comité de transparencia y plazos de atención.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MX"/>
              <a:t>Módulo de gestión interna</a:t>
            </a:r>
            <a:endParaRPr/>
          </a:p>
        </p:txBody>
      </p:sp>
      <p:sp>
        <p:nvSpPr>
          <p:cNvPr id="452" name="Google Shape;452;p11"/>
          <p:cNvSpPr/>
          <p:nvPr/>
        </p:nvSpPr>
        <p:spPr>
          <a:xfrm>
            <a:off x="1855580" y="2398266"/>
            <a:ext cx="806078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de solicitudes en gestión interna.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 de solicitudes asignadas por la unidad de transparencia.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 de solicitudes asignadas a unidades administrativas.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de solicitudes para el comité de transparencia.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de solicitudes resueltas por comité.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de solicitudes resueltas por comité en plazos de atención.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de solicitudes atendidas  por mes.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solicitudes atendidas por unidad administrativas.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8" name="Google Shape;458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60" name="Google Shape;460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2"/>
          <p:cNvSpPr/>
          <p:nvPr/>
        </p:nvSpPr>
        <p:spPr>
          <a:xfrm>
            <a:off x="8462306" y="1797812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y turnado de solicitudes en gestión interna.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2" name="Google Shape;462;p12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63" name="Google Shape;463;p12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2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65" name="Google Shape;465;p12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12"/>
          <p:cNvSpPr txBox="1"/>
          <p:nvPr/>
        </p:nvSpPr>
        <p:spPr>
          <a:xfrm>
            <a:off x="423332" y="103636"/>
            <a:ext cx="76370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Filtro para recibir y turnar las solicitudes a unidades administrativas</a:t>
            </a:r>
            <a:endParaRPr/>
          </a:p>
        </p:txBody>
      </p:sp>
      <p:pic>
        <p:nvPicPr>
          <p:cNvPr id="467" name="Google Shape;4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5017"/>
            <a:ext cx="7835476" cy="27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547540"/>
            <a:ext cx="7835476" cy="326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4" name="Google Shape;474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76" name="Google Shape;476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3"/>
          <p:cNvSpPr/>
          <p:nvPr/>
        </p:nvSpPr>
        <p:spPr>
          <a:xfrm>
            <a:off x="8462306" y="1797812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solicitudes para comité de transparencia.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8" name="Google Shape;478;p13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79" name="Google Shape;479;p13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1" name="Google Shape;481;p13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13"/>
          <p:cNvSpPr txBox="1"/>
          <p:nvPr/>
        </p:nvSpPr>
        <p:spPr>
          <a:xfrm>
            <a:off x="423332" y="103636"/>
            <a:ext cx="76819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Filtro para recibir y turnar las solicitudes al comité de transparencia</a:t>
            </a:r>
            <a:endParaRPr/>
          </a:p>
        </p:txBody>
      </p:sp>
      <p:pic>
        <p:nvPicPr>
          <p:cNvPr id="483" name="Google Shape;4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06" y="753765"/>
            <a:ext cx="7363978" cy="295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85" y="3708650"/>
            <a:ext cx="7788243" cy="313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0" name="Google Shape;490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2" name="Google Shape;492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4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solicitudes asignadas por unidad de transparencia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4" name="Google Shape;494;p14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95" name="Google Shape;495;p14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97" name="Google Shape;497;p14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14"/>
          <p:cNvSpPr txBox="1"/>
          <p:nvPr/>
        </p:nvSpPr>
        <p:spPr>
          <a:xfrm>
            <a:off x="423332" y="103636"/>
            <a:ext cx="70278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Filtro para responder las solicitudes por unidad administrativa</a:t>
            </a:r>
            <a:endParaRPr/>
          </a:p>
        </p:txBody>
      </p:sp>
      <p:pic>
        <p:nvPicPr>
          <p:cNvPr id="499" name="Google Shape;4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17078"/>
            <a:ext cx="7893628" cy="316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645920"/>
            <a:ext cx="7962596" cy="453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6" name="Google Shape;506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8" name="Google Shape;508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5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solicitudes asignadas por unidad de transparencia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10" name="Google Shape;510;p15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11" name="Google Shape;511;p15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13" name="Google Shape;513;p15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" name="Google Shape;514;p15"/>
          <p:cNvSpPr txBox="1"/>
          <p:nvPr/>
        </p:nvSpPr>
        <p:spPr>
          <a:xfrm>
            <a:off x="423332" y="103636"/>
            <a:ext cx="70278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Filtro para responder las solicitudes por unidad administrativa</a:t>
            </a:r>
            <a:endParaRPr/>
          </a:p>
        </p:txBody>
      </p:sp>
      <p:pic>
        <p:nvPicPr>
          <p:cNvPr id="515" name="Google Shape;5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1500"/>
            <a:ext cx="7962596" cy="308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726384"/>
            <a:ext cx="7962596" cy="314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2" name="Google Shape;522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24" name="Google Shape;524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6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 solicitudes asignadas a unidades administrativas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6" name="Google Shape;526;p16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27" name="Google Shape;527;p16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9" name="Google Shape;529;p16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16"/>
          <p:cNvSpPr txBox="1"/>
          <p:nvPr/>
        </p:nvSpPr>
        <p:spPr>
          <a:xfrm>
            <a:off x="423332" y="103636"/>
            <a:ext cx="6101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 de solicitudes por unidad administrativa</a:t>
            </a:r>
            <a:endParaRPr/>
          </a:p>
        </p:txBody>
      </p:sp>
      <p:pic>
        <p:nvPicPr>
          <p:cNvPr id="531" name="Google Shape;5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2913"/>
            <a:ext cx="7962596" cy="286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614665"/>
            <a:ext cx="7962596" cy="327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38" name="Google Shape;53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0" name="Google Shape;540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7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de solicitudes resueltas por comité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42" name="Google Shape;542;p17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43" name="Google Shape;543;p17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45" name="Google Shape;545;p17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6" name="Google Shape;5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25" y="680654"/>
            <a:ext cx="7858235" cy="549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2" name="Google Shape;552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54" name="Google Shape;55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de solicitudes resueltas por comité en plazos de atención.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6" name="Google Shape;556;p18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57" name="Google Shape;557;p18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59" name="Google Shape;559;p18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60" name="Google Shape;5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953" y="575864"/>
            <a:ext cx="7375294" cy="570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66" name="Google Shape;566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68" name="Google Shape;568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solicitudes atendidas  por mes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0" name="Google Shape;570;p19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71" name="Google Shape;571;p19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3" name="Google Shape;573;p19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4" name="Google Shape;5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387" y="524076"/>
            <a:ext cx="7520473" cy="578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MX"/>
              <a:t>Módulos SISAI 2.0</a:t>
            </a:r>
            <a:endParaRPr/>
          </a:p>
        </p:txBody>
      </p:sp>
      <p:sp>
        <p:nvSpPr>
          <p:cNvPr id="347" name="Google Shape;347;p2"/>
          <p:cNvSpPr txBox="1"/>
          <p:nvPr/>
        </p:nvSpPr>
        <p:spPr>
          <a:xfrm>
            <a:off x="507840" y="2610683"/>
            <a:ext cx="5372455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Catálogos federados.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administración del organismo garante.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del solicitante.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la unidad de transparencia.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gestión interna.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2"/>
          <p:cNvSpPr/>
          <p:nvPr/>
        </p:nvSpPr>
        <p:spPr>
          <a:xfrm>
            <a:off x="6564924" y="2426017"/>
            <a:ext cx="454855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soportes.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reportes.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de avisos.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Datos Abiertos.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0" name="Google Shape;580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82" name="Google Shape;582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0"/>
          <p:cNvSpPr/>
          <p:nvPr/>
        </p:nvSpPr>
        <p:spPr>
          <a:xfrm>
            <a:off x="8462306" y="1140799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Reporte solicitudes atendidas por unidad administrativas.</a:t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84" name="Google Shape;584;p20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585" name="Google Shape;585;p20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87" name="Google Shape;587;p20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8" name="Google Shape;5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65" y="727311"/>
            <a:ext cx="7756763" cy="540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"/>
          <p:cNvSpPr txBox="1"/>
          <p:nvPr>
            <p:ph type="title"/>
          </p:nvPr>
        </p:nvSpPr>
        <p:spPr>
          <a:xfrm>
            <a:off x="1154954" y="973668"/>
            <a:ext cx="8931581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MX"/>
              <a:t>Módulo de la unidad de transparencia</a:t>
            </a:r>
            <a:endParaRPr/>
          </a:p>
        </p:txBody>
      </p:sp>
      <p:sp>
        <p:nvSpPr>
          <p:cNvPr id="354" name="Google Shape;354;p3"/>
          <p:cNvSpPr/>
          <p:nvPr/>
        </p:nvSpPr>
        <p:spPr>
          <a:xfrm>
            <a:off x="1730326" y="2735890"/>
            <a:ext cx="83562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 encargado de la recepción, turnado, respuesta y seguimiento de las solicitudes realizadas por el solicitante desde la Plataforma Nacional de Transparencia y es operado por la unidad de transparencia del sujeto obligado.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módulo contiene el detalle integral de las solicitudes realizadas al sujeto obligado para un mejor control interno y así mimo el motor de respuestas dinámicas por tipo de respuesta otorgada al solicitante.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"/>
          <p:cNvSpPr txBox="1"/>
          <p:nvPr>
            <p:ph type="title"/>
          </p:nvPr>
        </p:nvSpPr>
        <p:spPr>
          <a:xfrm>
            <a:off x="1154954" y="973668"/>
            <a:ext cx="8931581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MX"/>
              <a:t>Módulo de la unidad de transparencia</a:t>
            </a:r>
            <a:endParaRPr/>
          </a:p>
        </p:txBody>
      </p:sp>
      <p:sp>
        <p:nvSpPr>
          <p:cNvPr id="360" name="Google Shape;360;p4"/>
          <p:cNvSpPr/>
          <p:nvPr/>
        </p:nvSpPr>
        <p:spPr>
          <a:xfrm>
            <a:off x="2025748" y="2848432"/>
            <a:ext cx="806078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y turnado de solicitudes de la unidad de transparencia.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de solicitudes de la unidad de transparencia.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de solicitudes de subenlaces.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6" name="Google Shape;366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68" name="Google Shape;368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8438229" y="1928490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y turnado de solicitudes.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0" name="Google Shape;370;p5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371" name="Google Shape;371;p5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73" name="Google Shape;373;p5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5"/>
          <p:cNvSpPr txBox="1"/>
          <p:nvPr/>
        </p:nvSpPr>
        <p:spPr>
          <a:xfrm>
            <a:off x="311560" y="384431"/>
            <a:ext cx="7959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y turnado de solicitudes de la unidad de transparencia.</a:t>
            </a:r>
            <a:endParaRPr/>
          </a:p>
        </p:txBody>
      </p:sp>
      <p:pic>
        <p:nvPicPr>
          <p:cNvPr id="375" name="Google Shape;3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71497"/>
            <a:ext cx="7845474" cy="293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58215"/>
            <a:ext cx="7845474" cy="299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2" name="Google Shape;382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84" name="Google Shape;384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"/>
          <p:cNvSpPr/>
          <p:nvPr/>
        </p:nvSpPr>
        <p:spPr>
          <a:xfrm>
            <a:off x="8438229" y="1928490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86" name="Google Shape;386;p6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387" name="Google Shape;387;p6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6"/>
          <p:cNvSpPr txBox="1"/>
          <p:nvPr/>
        </p:nvSpPr>
        <p:spPr>
          <a:xfrm>
            <a:off x="311549" y="384425"/>
            <a:ext cx="775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 por parte de la unidad de transparencia</a:t>
            </a:r>
            <a:endParaRPr/>
          </a:p>
        </p:txBody>
      </p:sp>
      <p:pic>
        <p:nvPicPr>
          <p:cNvPr id="391" name="Google Shape;3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71497"/>
            <a:ext cx="8004517" cy="293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42" y="2419643"/>
            <a:ext cx="7891975" cy="440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8" name="Google Shape;398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00" name="Google Shape;400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8438229" y="1928490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2" name="Google Shape;402;p7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03" name="Google Shape;403;p7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05" name="Google Shape;405;p7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7"/>
          <p:cNvSpPr txBox="1"/>
          <p:nvPr/>
        </p:nvSpPr>
        <p:spPr>
          <a:xfrm>
            <a:off x="311549" y="384425"/>
            <a:ext cx="784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 por parte de la unidad de transparencia</a:t>
            </a:r>
            <a:endParaRPr/>
          </a:p>
        </p:txBody>
      </p:sp>
      <p:pic>
        <p:nvPicPr>
          <p:cNvPr id="407" name="Google Shape;40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71497"/>
            <a:ext cx="7962314" cy="295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744118"/>
            <a:ext cx="7962314" cy="311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4" name="Google Shape;414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16" name="Google Shape;416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"/>
          <p:cNvSpPr/>
          <p:nvPr/>
        </p:nvSpPr>
        <p:spPr>
          <a:xfrm>
            <a:off x="8462306" y="1309512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8" name="Google Shape;418;p8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19" name="Google Shape;419;p8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21" name="Google Shape;421;p8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8"/>
          <p:cNvSpPr txBox="1"/>
          <p:nvPr/>
        </p:nvSpPr>
        <p:spPr>
          <a:xfrm>
            <a:off x="311549" y="384425"/>
            <a:ext cx="784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Respuesta a solicitudes por parte de la unidad de transparencia</a:t>
            </a:r>
            <a:endParaRPr/>
          </a:p>
        </p:txBody>
      </p:sp>
      <p:pic>
        <p:nvPicPr>
          <p:cNvPr id="423" name="Google Shape;4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71497"/>
            <a:ext cx="7845474" cy="274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786596"/>
            <a:ext cx="7845474" cy="503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0" name="Google Shape;430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32" name="Google Shape;432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9"/>
          <p:cNvSpPr/>
          <p:nvPr/>
        </p:nvSpPr>
        <p:spPr>
          <a:xfrm>
            <a:off x="8433230" y="846746"/>
            <a:ext cx="3161016" cy="3153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solicitudes subenlaces.</a:t>
            </a:r>
            <a:br>
              <a:rPr b="0" i="0" lang="es-MX" sz="3000">
                <a:solidFill>
                  <a:srgbClr val="EBEBE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000">
              <a:solidFill>
                <a:srgbClr val="EBEB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4" name="Google Shape;434;p9"/>
          <p:cNvGrpSpPr/>
          <p:nvPr/>
        </p:nvGrpSpPr>
        <p:grpSpPr>
          <a:xfrm>
            <a:off x="423332" y="384432"/>
            <a:ext cx="8038974" cy="6071404"/>
            <a:chOff x="423332" y="384432"/>
            <a:chExt cx="8038974" cy="6071404"/>
          </a:xfrm>
        </p:grpSpPr>
        <p:sp>
          <p:nvSpPr>
            <p:cNvPr id="435" name="Google Shape;435;p9"/>
            <p:cNvSpPr/>
            <p:nvPr/>
          </p:nvSpPr>
          <p:spPr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 flipH="1" rot="5400000">
              <a:off x="4616676" y="2801722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7" name="Google Shape;437;p9"/>
            <p:cNvSpPr/>
            <p:nvPr/>
          </p:nvSpPr>
          <p:spPr>
            <a:xfrm flipH="1" rot="5677511">
              <a:off x="6459831" y="1826079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9"/>
          <p:cNvSpPr txBox="1"/>
          <p:nvPr/>
        </p:nvSpPr>
        <p:spPr>
          <a:xfrm>
            <a:off x="1236298" y="128184"/>
            <a:ext cx="47115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Recepción de solicitudes de subenlaces</a:t>
            </a:r>
            <a:endParaRPr/>
          </a:p>
        </p:txBody>
      </p:sp>
      <p:pic>
        <p:nvPicPr>
          <p:cNvPr id="439" name="Google Shape;4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4113"/>
            <a:ext cx="7962596" cy="2681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432506"/>
            <a:ext cx="7962596" cy="342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a de reuniones Ion">
  <a:themeElements>
    <a:clrScheme name="Sala de reuniones Ion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2020-11-04T03:55:35Z</dcterms:created>
  <dc:creator>Samuel Antonio Partida Contreras</dc:creator>
</cp:coreProperties>
</file>